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3" r:id="rId5"/>
    <p:sldId id="272" r:id="rId6"/>
    <p:sldId id="274" r:id="rId7"/>
    <p:sldId id="263" r:id="rId8"/>
    <p:sldId id="264" r:id="rId9"/>
    <p:sldId id="275" r:id="rId10"/>
    <p:sldId id="276" r:id="rId1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66"/>
    <a:srgbClr val="C0C0C0"/>
    <a:srgbClr val="FF99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B17BE84-5A6D-4EEB-A0C6-D1D52037A145}" type="datetimeFigureOut">
              <a:rPr lang="nl-NL" smtClean="0"/>
              <a:t>5-6-2019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78D59A6-2458-492B-BC8E-A34B502C218F}" type="slidenum">
              <a:rPr lang="nl-NL" smtClean="0"/>
              <a:t>‹nr.›</a:t>
            </a:fld>
            <a:endParaRPr lang="nl-NL"/>
          </a:p>
        </p:txBody>
      </p:sp>
    </p:spTree>
    <p:extLst>
      <p:ext uri="{BB962C8B-B14F-4D97-AF65-F5344CB8AC3E}">
        <p14:creationId xmlns:p14="http://schemas.microsoft.com/office/powerpoint/2010/main" val="347327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B17BE84-5A6D-4EEB-A0C6-D1D52037A145}" type="datetimeFigureOut">
              <a:rPr lang="nl-NL" smtClean="0"/>
              <a:t>5-6-2019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78D59A6-2458-492B-BC8E-A34B502C218F}" type="slidenum">
              <a:rPr lang="nl-NL" smtClean="0"/>
              <a:t>‹nr.›</a:t>
            </a:fld>
            <a:endParaRPr lang="nl-NL"/>
          </a:p>
        </p:txBody>
      </p:sp>
    </p:spTree>
    <p:extLst>
      <p:ext uri="{BB962C8B-B14F-4D97-AF65-F5344CB8AC3E}">
        <p14:creationId xmlns:p14="http://schemas.microsoft.com/office/powerpoint/2010/main" val="157164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B17BE84-5A6D-4EEB-A0C6-D1D52037A145}" type="datetimeFigureOut">
              <a:rPr lang="nl-NL" smtClean="0"/>
              <a:t>5-6-2019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78D59A6-2458-492B-BC8E-A34B502C218F}" type="slidenum">
              <a:rPr lang="nl-NL" smtClean="0"/>
              <a:t>‹nr.›</a:t>
            </a:fld>
            <a:endParaRPr lang="nl-NL"/>
          </a:p>
        </p:txBody>
      </p:sp>
    </p:spTree>
    <p:extLst>
      <p:ext uri="{BB962C8B-B14F-4D97-AF65-F5344CB8AC3E}">
        <p14:creationId xmlns:p14="http://schemas.microsoft.com/office/powerpoint/2010/main" val="136228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B17BE84-5A6D-4EEB-A0C6-D1D52037A145}" type="datetimeFigureOut">
              <a:rPr lang="nl-NL" smtClean="0"/>
              <a:t>5-6-2019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78D59A6-2458-492B-BC8E-A34B502C218F}" type="slidenum">
              <a:rPr lang="nl-NL" smtClean="0"/>
              <a:t>‹nr.›</a:t>
            </a:fld>
            <a:endParaRPr lang="nl-NL"/>
          </a:p>
        </p:txBody>
      </p:sp>
    </p:spTree>
    <p:extLst>
      <p:ext uri="{BB962C8B-B14F-4D97-AF65-F5344CB8AC3E}">
        <p14:creationId xmlns:p14="http://schemas.microsoft.com/office/powerpoint/2010/main" val="101707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B17BE84-5A6D-4EEB-A0C6-D1D52037A145}" type="datetimeFigureOut">
              <a:rPr lang="nl-NL" smtClean="0"/>
              <a:t>5-6-2019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78D59A6-2458-492B-BC8E-A34B502C218F}" type="slidenum">
              <a:rPr lang="nl-NL" smtClean="0"/>
              <a:t>‹nr.›</a:t>
            </a:fld>
            <a:endParaRPr lang="nl-NL"/>
          </a:p>
        </p:txBody>
      </p:sp>
    </p:spTree>
    <p:extLst>
      <p:ext uri="{BB962C8B-B14F-4D97-AF65-F5344CB8AC3E}">
        <p14:creationId xmlns:p14="http://schemas.microsoft.com/office/powerpoint/2010/main" val="191487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B17BE84-5A6D-4EEB-A0C6-D1D52037A145}" type="datetimeFigureOut">
              <a:rPr lang="nl-NL" smtClean="0"/>
              <a:t>5-6-2019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78D59A6-2458-492B-BC8E-A34B502C218F}" type="slidenum">
              <a:rPr lang="nl-NL" smtClean="0"/>
              <a:t>‹nr.›</a:t>
            </a:fld>
            <a:endParaRPr lang="nl-NL"/>
          </a:p>
        </p:txBody>
      </p:sp>
    </p:spTree>
    <p:extLst>
      <p:ext uri="{BB962C8B-B14F-4D97-AF65-F5344CB8AC3E}">
        <p14:creationId xmlns:p14="http://schemas.microsoft.com/office/powerpoint/2010/main" val="2147220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B17BE84-5A6D-4EEB-A0C6-D1D52037A145}" type="datetimeFigureOut">
              <a:rPr lang="nl-NL" smtClean="0"/>
              <a:t>5-6-2019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78D59A6-2458-492B-BC8E-A34B502C218F}" type="slidenum">
              <a:rPr lang="nl-NL" smtClean="0"/>
              <a:t>‹nr.›</a:t>
            </a:fld>
            <a:endParaRPr lang="nl-NL"/>
          </a:p>
        </p:txBody>
      </p:sp>
    </p:spTree>
    <p:extLst>
      <p:ext uri="{BB962C8B-B14F-4D97-AF65-F5344CB8AC3E}">
        <p14:creationId xmlns:p14="http://schemas.microsoft.com/office/powerpoint/2010/main" val="28420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B17BE84-5A6D-4EEB-A0C6-D1D52037A145}" type="datetimeFigureOut">
              <a:rPr lang="nl-NL" smtClean="0"/>
              <a:t>5-6-2019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78D59A6-2458-492B-BC8E-A34B502C218F}" type="slidenum">
              <a:rPr lang="nl-NL" smtClean="0"/>
              <a:t>‹nr.›</a:t>
            </a:fld>
            <a:endParaRPr lang="nl-NL"/>
          </a:p>
        </p:txBody>
      </p:sp>
    </p:spTree>
    <p:extLst>
      <p:ext uri="{BB962C8B-B14F-4D97-AF65-F5344CB8AC3E}">
        <p14:creationId xmlns:p14="http://schemas.microsoft.com/office/powerpoint/2010/main" val="107012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B17BE84-5A6D-4EEB-A0C6-D1D52037A145}" type="datetimeFigureOut">
              <a:rPr lang="nl-NL" smtClean="0"/>
              <a:t>5-6-2019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78D59A6-2458-492B-BC8E-A34B502C218F}" type="slidenum">
              <a:rPr lang="nl-NL" smtClean="0"/>
              <a:t>‹nr.›</a:t>
            </a:fld>
            <a:endParaRPr lang="nl-NL"/>
          </a:p>
        </p:txBody>
      </p:sp>
    </p:spTree>
    <p:extLst>
      <p:ext uri="{BB962C8B-B14F-4D97-AF65-F5344CB8AC3E}">
        <p14:creationId xmlns:p14="http://schemas.microsoft.com/office/powerpoint/2010/main" val="339643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B17BE84-5A6D-4EEB-A0C6-D1D52037A145}" type="datetimeFigureOut">
              <a:rPr lang="nl-NL" smtClean="0"/>
              <a:t>5-6-2019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78D59A6-2458-492B-BC8E-A34B502C218F}" type="slidenum">
              <a:rPr lang="nl-NL" smtClean="0"/>
              <a:t>‹nr.›</a:t>
            </a:fld>
            <a:endParaRPr lang="nl-NL"/>
          </a:p>
        </p:txBody>
      </p:sp>
    </p:spTree>
    <p:extLst>
      <p:ext uri="{BB962C8B-B14F-4D97-AF65-F5344CB8AC3E}">
        <p14:creationId xmlns:p14="http://schemas.microsoft.com/office/powerpoint/2010/main" val="362268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B17BE84-5A6D-4EEB-A0C6-D1D52037A145}" type="datetimeFigureOut">
              <a:rPr lang="nl-NL" smtClean="0"/>
              <a:t>5-6-2019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78D59A6-2458-492B-BC8E-A34B502C218F}" type="slidenum">
              <a:rPr lang="nl-NL" smtClean="0"/>
              <a:t>‹nr.›</a:t>
            </a:fld>
            <a:endParaRPr lang="nl-NL"/>
          </a:p>
        </p:txBody>
      </p:sp>
    </p:spTree>
    <p:extLst>
      <p:ext uri="{BB962C8B-B14F-4D97-AF65-F5344CB8AC3E}">
        <p14:creationId xmlns:p14="http://schemas.microsoft.com/office/powerpoint/2010/main" val="2199296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7BE84-5A6D-4EEB-A0C6-D1D52037A145}" type="datetimeFigureOut">
              <a:rPr lang="nl-NL" smtClean="0"/>
              <a:t>5-6-2019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D59A6-2458-492B-BC8E-A34B502C218F}" type="slidenum">
              <a:rPr lang="nl-NL" smtClean="0"/>
              <a:t>‹nr.›</a:t>
            </a:fld>
            <a:endParaRPr lang="nl-NL"/>
          </a:p>
        </p:txBody>
      </p:sp>
    </p:spTree>
    <p:extLst>
      <p:ext uri="{BB962C8B-B14F-4D97-AF65-F5344CB8AC3E}">
        <p14:creationId xmlns:p14="http://schemas.microsoft.com/office/powerpoint/2010/main" val="2793664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zp4Nq6LJvV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3025928"/>
            <a:ext cx="2088232" cy="3142824"/>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4601295"/>
            <a:ext cx="3124200" cy="129540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332656"/>
            <a:ext cx="3052688" cy="1691938"/>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3115" y="2420888"/>
            <a:ext cx="864096" cy="3059366"/>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3523587" y="181941"/>
            <a:ext cx="1440160" cy="2461669"/>
          </a:xfrm>
          <a:prstGeom prst="rect">
            <a:avLst/>
          </a:prstGeom>
        </p:spPr>
      </p:pic>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951" y="764704"/>
            <a:ext cx="2142857" cy="1771429"/>
          </a:xfrm>
          <a:prstGeom prst="rect">
            <a:avLst/>
          </a:prstGeom>
        </p:spPr>
      </p:pic>
      <p:sp>
        <p:nvSpPr>
          <p:cNvPr id="11" name="Tekstvak 10"/>
          <p:cNvSpPr txBox="1"/>
          <p:nvPr/>
        </p:nvSpPr>
        <p:spPr>
          <a:xfrm>
            <a:off x="682560" y="2420888"/>
            <a:ext cx="7992888" cy="1569660"/>
          </a:xfrm>
          <a:prstGeom prst="rect">
            <a:avLst/>
          </a:prstGeom>
          <a:noFill/>
        </p:spPr>
        <p:txBody>
          <a:bodyPr wrap="square" rtlCol="0">
            <a:spAutoFit/>
          </a:bodyPr>
          <a:lstStyle/>
          <a:p>
            <a:r>
              <a:rPr lang="nl-NL" sz="9600" b="1" dirty="0">
                <a:solidFill>
                  <a:srgbClr val="FF0000"/>
                </a:solidFill>
              </a:rPr>
              <a:t>UITVINDINGEN</a:t>
            </a:r>
          </a:p>
        </p:txBody>
      </p:sp>
    </p:spTree>
    <p:extLst>
      <p:ext uri="{BB962C8B-B14F-4D97-AF65-F5344CB8AC3E}">
        <p14:creationId xmlns:p14="http://schemas.microsoft.com/office/powerpoint/2010/main" val="99313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ekstvak 1"/>
          <p:cNvSpPr txBox="1"/>
          <p:nvPr/>
        </p:nvSpPr>
        <p:spPr>
          <a:xfrm>
            <a:off x="354385" y="510560"/>
            <a:ext cx="8424936" cy="523220"/>
          </a:xfrm>
          <a:prstGeom prst="rect">
            <a:avLst/>
          </a:prstGeom>
          <a:noFill/>
        </p:spPr>
        <p:txBody>
          <a:bodyPr wrap="square" rtlCol="0">
            <a:spAutoFit/>
          </a:bodyPr>
          <a:lstStyle/>
          <a:p>
            <a:pPr algn="ctr"/>
            <a:r>
              <a:rPr lang="nl-NL" sz="2800" b="1"/>
              <a:t>Opdracht 166: </a:t>
            </a:r>
            <a:r>
              <a:rPr lang="nl-NL" sz="2800" b="1" dirty="0" err="1"/>
              <a:t>Factsheet</a:t>
            </a:r>
            <a:r>
              <a:rPr lang="nl-NL" sz="2800" dirty="0"/>
              <a:t> </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625" y="1370935"/>
            <a:ext cx="2331365" cy="2190922"/>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625" y="3530934"/>
            <a:ext cx="3237470" cy="1686399"/>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979" y="3523648"/>
            <a:ext cx="2436370" cy="1693685"/>
          </a:xfrm>
          <a:prstGeom prst="rect">
            <a:avLst/>
          </a:prstGeom>
        </p:spPr>
      </p:pic>
      <p:sp>
        <p:nvSpPr>
          <p:cNvPr id="8" name="Tekstvak 7"/>
          <p:cNvSpPr txBox="1"/>
          <p:nvPr/>
        </p:nvSpPr>
        <p:spPr>
          <a:xfrm>
            <a:off x="4200990" y="1370934"/>
            <a:ext cx="3322359" cy="2160000"/>
          </a:xfrm>
          <a:prstGeom prst="rect">
            <a:avLst/>
          </a:prstGeom>
          <a:solidFill>
            <a:schemeClr val="bg1"/>
          </a:solidFill>
        </p:spPr>
        <p:txBody>
          <a:bodyPr wrap="square" rtlCol="0">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9" name="Tekstvak 8"/>
          <p:cNvSpPr txBox="1"/>
          <p:nvPr/>
        </p:nvSpPr>
        <p:spPr>
          <a:xfrm>
            <a:off x="4561382" y="1935591"/>
            <a:ext cx="2088232" cy="369332"/>
          </a:xfrm>
          <a:prstGeom prst="rect">
            <a:avLst/>
          </a:prstGeom>
          <a:noFill/>
        </p:spPr>
        <p:txBody>
          <a:bodyPr wrap="square" rtlCol="0">
            <a:spAutoFit/>
          </a:bodyPr>
          <a:lstStyle/>
          <a:p>
            <a:r>
              <a:rPr lang="nl-NL" dirty="0"/>
              <a:t>Andere info</a:t>
            </a:r>
          </a:p>
        </p:txBody>
      </p:sp>
    </p:spTree>
    <p:extLst>
      <p:ext uri="{BB962C8B-B14F-4D97-AF65-F5344CB8AC3E}">
        <p14:creationId xmlns:p14="http://schemas.microsoft.com/office/powerpoint/2010/main" val="3189750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kstvak 1"/>
          <p:cNvSpPr txBox="1"/>
          <p:nvPr/>
        </p:nvSpPr>
        <p:spPr>
          <a:xfrm>
            <a:off x="395536" y="404664"/>
            <a:ext cx="8280920" cy="769441"/>
          </a:xfrm>
          <a:prstGeom prst="rect">
            <a:avLst/>
          </a:prstGeom>
          <a:noFill/>
        </p:spPr>
        <p:txBody>
          <a:bodyPr wrap="square" rtlCol="0">
            <a:spAutoFit/>
          </a:bodyPr>
          <a:lstStyle/>
          <a:p>
            <a:pPr algn="ctr"/>
            <a:r>
              <a:rPr lang="nl-NL" sz="4400" b="1" dirty="0"/>
              <a:t>Ontwerpcyclus</a:t>
            </a:r>
            <a:endParaRPr lang="nl-NL" sz="4400"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268760"/>
            <a:ext cx="7416824" cy="4743677"/>
          </a:xfrm>
          <a:prstGeom prst="rect">
            <a:avLst/>
          </a:prstGeom>
        </p:spPr>
      </p:pic>
    </p:spTree>
    <p:extLst>
      <p:ext uri="{BB962C8B-B14F-4D97-AF65-F5344CB8AC3E}">
        <p14:creationId xmlns:p14="http://schemas.microsoft.com/office/powerpoint/2010/main" val="187541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kstvak 1"/>
          <p:cNvSpPr txBox="1"/>
          <p:nvPr/>
        </p:nvSpPr>
        <p:spPr>
          <a:xfrm>
            <a:off x="395536" y="404664"/>
            <a:ext cx="8280920" cy="769441"/>
          </a:xfrm>
          <a:prstGeom prst="rect">
            <a:avLst/>
          </a:prstGeom>
          <a:noFill/>
        </p:spPr>
        <p:txBody>
          <a:bodyPr wrap="square" rtlCol="0">
            <a:spAutoFit/>
          </a:bodyPr>
          <a:lstStyle/>
          <a:p>
            <a:pPr algn="ctr"/>
            <a:r>
              <a:rPr lang="nl-NL" sz="4400" b="1" dirty="0"/>
              <a:t>Fasen van de ontwerpcyclus</a:t>
            </a:r>
            <a:endParaRPr lang="nl-NL" sz="4400"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28" y="1484784"/>
            <a:ext cx="3627840" cy="2320306"/>
          </a:xfrm>
          <a:prstGeom prst="rect">
            <a:avLst/>
          </a:prstGeom>
        </p:spPr>
      </p:pic>
      <p:sp>
        <p:nvSpPr>
          <p:cNvPr id="3" name="Tekstvak 2"/>
          <p:cNvSpPr txBox="1"/>
          <p:nvPr/>
        </p:nvSpPr>
        <p:spPr>
          <a:xfrm>
            <a:off x="589276" y="4077072"/>
            <a:ext cx="3528392" cy="1446550"/>
          </a:xfrm>
          <a:prstGeom prst="rect">
            <a:avLst/>
          </a:prstGeom>
          <a:noFill/>
        </p:spPr>
        <p:txBody>
          <a:bodyPr wrap="square" rtlCol="0">
            <a:spAutoFit/>
          </a:bodyPr>
          <a:lstStyle/>
          <a:p>
            <a:r>
              <a:rPr lang="nl-NL" sz="2400" b="1" dirty="0"/>
              <a:t>Fase 1: Ontwerpprobleem analyseren en beschrijven</a:t>
            </a:r>
          </a:p>
          <a:p>
            <a:r>
              <a:rPr lang="nl-NL" sz="2000" dirty="0"/>
              <a:t>Een gekozen ontwerpprobleem is vaak globaal omschreven. </a:t>
            </a:r>
          </a:p>
        </p:txBody>
      </p:sp>
      <p:sp>
        <p:nvSpPr>
          <p:cNvPr id="4" name="Tekstvak 3"/>
          <p:cNvSpPr txBox="1"/>
          <p:nvPr/>
        </p:nvSpPr>
        <p:spPr>
          <a:xfrm>
            <a:off x="4283968" y="1412776"/>
            <a:ext cx="4176464" cy="4832092"/>
          </a:xfrm>
          <a:prstGeom prst="rect">
            <a:avLst/>
          </a:prstGeom>
          <a:noFill/>
        </p:spPr>
        <p:txBody>
          <a:bodyPr wrap="square" rtlCol="0">
            <a:spAutoFit/>
          </a:bodyPr>
          <a:lstStyle/>
          <a:p>
            <a:r>
              <a:rPr lang="nl-NL" sz="2400" b="1" dirty="0"/>
              <a:t>Fase 2: Programma van eisen opstellen</a:t>
            </a:r>
          </a:p>
          <a:p>
            <a:pPr marL="342900" lvl="0" indent="-342900">
              <a:buFont typeface="Arial" panose="020B0604020202020204" pitchFamily="34" charset="0"/>
              <a:buChar char="•"/>
            </a:pPr>
            <a:r>
              <a:rPr lang="nl-NL" sz="2000" dirty="0"/>
              <a:t>beschikbare tijd </a:t>
            </a:r>
          </a:p>
          <a:p>
            <a:pPr marL="342900" lvl="0" indent="-342900">
              <a:buFont typeface="Arial" panose="020B0604020202020204" pitchFamily="34" charset="0"/>
              <a:buChar char="•"/>
            </a:pPr>
            <a:r>
              <a:rPr lang="nl-NL" sz="2000" dirty="0"/>
              <a:t>beschikbare materialen </a:t>
            </a:r>
          </a:p>
          <a:p>
            <a:pPr marL="342900" lvl="0" indent="-342900">
              <a:buFont typeface="Arial" panose="020B0604020202020204" pitchFamily="34" charset="0"/>
              <a:buChar char="•"/>
            </a:pPr>
            <a:r>
              <a:rPr lang="nl-NL" sz="2000" dirty="0"/>
              <a:t>aantal personen dat aan het ontwerp werkt</a:t>
            </a:r>
          </a:p>
          <a:p>
            <a:pPr marL="342900" lvl="0" indent="-342900">
              <a:buFont typeface="Arial" panose="020B0604020202020204" pitchFamily="34" charset="0"/>
              <a:buChar char="•"/>
            </a:pPr>
            <a:r>
              <a:rPr lang="nl-NL" sz="2000" dirty="0"/>
              <a:t>hoeveelheid product en afmetingen</a:t>
            </a:r>
          </a:p>
          <a:p>
            <a:pPr marL="342900" lvl="0" indent="-342900">
              <a:buFont typeface="Arial" panose="020B0604020202020204" pitchFamily="34" charset="0"/>
              <a:buChar char="•"/>
            </a:pPr>
            <a:r>
              <a:rPr lang="nl-NL" sz="2000" dirty="0"/>
              <a:t>kosten</a:t>
            </a:r>
          </a:p>
          <a:p>
            <a:pPr marL="342900" lvl="0" indent="-342900">
              <a:buFont typeface="Arial" panose="020B0604020202020204" pitchFamily="34" charset="0"/>
              <a:buChar char="•"/>
            </a:pPr>
            <a:r>
              <a:rPr lang="nl-NL" sz="2000" dirty="0"/>
              <a:t>omgeving waarin het product gebruikt wordt</a:t>
            </a:r>
          </a:p>
          <a:p>
            <a:pPr marL="342900" lvl="0" indent="-342900">
              <a:buFont typeface="Arial" panose="020B0604020202020204" pitchFamily="34" charset="0"/>
              <a:buChar char="•"/>
            </a:pPr>
            <a:r>
              <a:rPr lang="nl-NL" sz="2000" dirty="0"/>
              <a:t>toetsing op elk moment van het ontwerpproces of de gevolgde weg goed is </a:t>
            </a:r>
          </a:p>
          <a:p>
            <a:endParaRPr lang="nl-NL" sz="2000" dirty="0"/>
          </a:p>
        </p:txBody>
      </p:sp>
    </p:spTree>
    <p:extLst>
      <p:ext uri="{BB962C8B-B14F-4D97-AF65-F5344CB8AC3E}">
        <p14:creationId xmlns:p14="http://schemas.microsoft.com/office/powerpoint/2010/main" val="3282803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kstvak 1"/>
          <p:cNvSpPr txBox="1"/>
          <p:nvPr/>
        </p:nvSpPr>
        <p:spPr>
          <a:xfrm>
            <a:off x="395536" y="260648"/>
            <a:ext cx="8280920" cy="769441"/>
          </a:xfrm>
          <a:prstGeom prst="rect">
            <a:avLst/>
          </a:prstGeom>
          <a:noFill/>
        </p:spPr>
        <p:txBody>
          <a:bodyPr wrap="square" rtlCol="0">
            <a:spAutoFit/>
          </a:bodyPr>
          <a:lstStyle/>
          <a:p>
            <a:pPr algn="ctr"/>
            <a:r>
              <a:rPr lang="nl-NL" sz="4400" b="1" dirty="0"/>
              <a:t>Fasen van de ontwerpcyclus</a:t>
            </a:r>
            <a:endParaRPr lang="nl-NL" sz="4400"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69" y="1412776"/>
            <a:ext cx="3627840" cy="2320306"/>
          </a:xfrm>
          <a:prstGeom prst="rect">
            <a:avLst/>
          </a:prstGeom>
        </p:spPr>
      </p:pic>
      <p:sp>
        <p:nvSpPr>
          <p:cNvPr id="6" name="Tekstvak 5"/>
          <p:cNvSpPr txBox="1"/>
          <p:nvPr/>
        </p:nvSpPr>
        <p:spPr>
          <a:xfrm>
            <a:off x="4535996" y="1378591"/>
            <a:ext cx="4140460" cy="2985433"/>
          </a:xfrm>
          <a:prstGeom prst="rect">
            <a:avLst/>
          </a:prstGeom>
          <a:noFill/>
        </p:spPr>
        <p:txBody>
          <a:bodyPr wrap="square" rtlCol="0">
            <a:spAutoFit/>
          </a:bodyPr>
          <a:lstStyle/>
          <a:p>
            <a:r>
              <a:rPr lang="nl-NL" sz="2400" b="1" dirty="0"/>
              <a:t>Fase 3: (Deel)uitwerkingen bedenken</a:t>
            </a:r>
          </a:p>
          <a:p>
            <a:r>
              <a:rPr lang="nl-NL" sz="2000" dirty="0"/>
              <a:t>Voor de uitwerking van deze functies kan een ideeëntabel een handig hulpmiddel zijn. In zo'n tabel geef je de hoofdfunctie en de deelfuncties weer met daarbij praktische uitwerkingen.</a:t>
            </a:r>
          </a:p>
          <a:p>
            <a:endParaRPr lang="nl-NL" sz="2000" dirty="0"/>
          </a:p>
        </p:txBody>
      </p:sp>
      <p:sp>
        <p:nvSpPr>
          <p:cNvPr id="4" name="Tekstvak 3"/>
          <p:cNvSpPr txBox="1"/>
          <p:nvPr/>
        </p:nvSpPr>
        <p:spPr>
          <a:xfrm>
            <a:off x="827584" y="4040858"/>
            <a:ext cx="7920880" cy="646331"/>
          </a:xfrm>
          <a:prstGeom prst="rect">
            <a:avLst/>
          </a:prstGeom>
          <a:noFill/>
        </p:spPr>
        <p:txBody>
          <a:bodyPr wrap="square" rtlCol="0">
            <a:spAutoFit/>
          </a:bodyPr>
          <a:lstStyle/>
          <a:p>
            <a:r>
              <a:rPr lang="nl-NL" dirty="0"/>
              <a:t>Als voorbeeld een </a:t>
            </a:r>
            <a:r>
              <a:rPr lang="nl-NL" dirty="0" err="1"/>
              <a:t>ontwerpideeëntabel</a:t>
            </a:r>
            <a:r>
              <a:rPr lang="nl-NL" dirty="0"/>
              <a:t> voor melkverpakking:</a:t>
            </a:r>
          </a:p>
          <a:p>
            <a:endParaRPr lang="nl-NL" dirty="0"/>
          </a:p>
        </p:txBody>
      </p:sp>
      <p:pic>
        <p:nvPicPr>
          <p:cNvPr id="7" name="Afbeelding 6" descr="http://www.natuurkunde.nl/servlet/supportBinaryFiles?referenceId=4&amp;supportId=42"/>
          <p:cNvPicPr/>
          <p:nvPr/>
        </p:nvPicPr>
        <p:blipFill>
          <a:blip r:embed="rId3">
            <a:extLst>
              <a:ext uri="{BEBA8EAE-BF5A-486C-A8C5-ECC9F3942E4B}">
                <a14:imgProps xmlns:a14="http://schemas.microsoft.com/office/drawing/2010/main">
                  <a14:imgLayer r:embed="rId4">
                    <a14:imgEffect>
                      <a14:brightnessContrast bright="-5000" contrast="15000"/>
                    </a14:imgEffect>
                  </a14:imgLayer>
                </a14:imgProps>
              </a:ext>
              <a:ext uri="{28A0092B-C50C-407E-A947-70E740481C1C}">
                <a14:useLocalDpi xmlns:a14="http://schemas.microsoft.com/office/drawing/2010/main" val="0"/>
              </a:ext>
            </a:extLst>
          </a:blip>
          <a:srcRect/>
          <a:stretch>
            <a:fillRect/>
          </a:stretch>
        </p:blipFill>
        <p:spPr bwMode="auto">
          <a:xfrm>
            <a:off x="827584" y="4364023"/>
            <a:ext cx="6480720" cy="216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48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kstvak 1"/>
          <p:cNvSpPr txBox="1"/>
          <p:nvPr/>
        </p:nvSpPr>
        <p:spPr>
          <a:xfrm>
            <a:off x="395536" y="260648"/>
            <a:ext cx="8280920" cy="769441"/>
          </a:xfrm>
          <a:prstGeom prst="rect">
            <a:avLst/>
          </a:prstGeom>
          <a:noFill/>
        </p:spPr>
        <p:txBody>
          <a:bodyPr wrap="square" rtlCol="0">
            <a:spAutoFit/>
          </a:bodyPr>
          <a:lstStyle/>
          <a:p>
            <a:pPr algn="ctr"/>
            <a:r>
              <a:rPr lang="nl-NL" sz="4400" b="1" dirty="0"/>
              <a:t>Fasen van de ontwerpcyclus</a:t>
            </a:r>
            <a:endParaRPr lang="nl-NL" sz="4400"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69" y="1412776"/>
            <a:ext cx="3627840" cy="2320306"/>
          </a:xfrm>
          <a:prstGeom prst="rect">
            <a:avLst/>
          </a:prstGeom>
        </p:spPr>
      </p:pic>
      <p:sp>
        <p:nvSpPr>
          <p:cNvPr id="3" name="Tekstvak 2"/>
          <p:cNvSpPr txBox="1"/>
          <p:nvPr/>
        </p:nvSpPr>
        <p:spPr>
          <a:xfrm>
            <a:off x="4530790" y="1448949"/>
            <a:ext cx="3960440" cy="4093428"/>
          </a:xfrm>
          <a:prstGeom prst="rect">
            <a:avLst/>
          </a:prstGeom>
          <a:noFill/>
        </p:spPr>
        <p:txBody>
          <a:bodyPr wrap="square" rtlCol="0">
            <a:spAutoFit/>
          </a:bodyPr>
          <a:lstStyle/>
          <a:p>
            <a:r>
              <a:rPr lang="nl-NL" sz="2000" dirty="0"/>
              <a:t>Na het opstellen van de ideeëntabel moet de ontwerper de beste combinatie van uitwerkingen kiezen. Daartoe moet worden nagegaan in hoeverre aan het Programma van Eisen wordt voldaan. De ontwerpers maken een planning van de nog uit te voeren werkzaamheden en bepalen welke informatie nog nodig is. Tevens wordt aangegeven welke materialen nodig zijn en wanneer men een prototype denkt klaar te hebben.</a:t>
            </a:r>
          </a:p>
        </p:txBody>
      </p:sp>
      <p:sp>
        <p:nvSpPr>
          <p:cNvPr id="7" name="Tekstvak 6"/>
          <p:cNvSpPr txBox="1"/>
          <p:nvPr/>
        </p:nvSpPr>
        <p:spPr>
          <a:xfrm>
            <a:off x="562569" y="4365104"/>
            <a:ext cx="3722865" cy="1107996"/>
          </a:xfrm>
          <a:prstGeom prst="rect">
            <a:avLst/>
          </a:prstGeom>
          <a:noFill/>
        </p:spPr>
        <p:txBody>
          <a:bodyPr wrap="square" rtlCol="0">
            <a:spAutoFit/>
          </a:bodyPr>
          <a:lstStyle/>
          <a:p>
            <a:r>
              <a:rPr lang="nl-NL" sz="2400" b="1" dirty="0"/>
              <a:t>Fase 4: Ontwerpvoorstel formuleren</a:t>
            </a:r>
          </a:p>
          <a:p>
            <a:endParaRPr lang="nl-NL" dirty="0"/>
          </a:p>
        </p:txBody>
      </p:sp>
    </p:spTree>
    <p:extLst>
      <p:ext uri="{BB962C8B-B14F-4D97-AF65-F5344CB8AC3E}">
        <p14:creationId xmlns:p14="http://schemas.microsoft.com/office/powerpoint/2010/main" val="2834808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kstvak 1"/>
          <p:cNvSpPr txBox="1"/>
          <p:nvPr/>
        </p:nvSpPr>
        <p:spPr>
          <a:xfrm>
            <a:off x="395536" y="260648"/>
            <a:ext cx="8280920" cy="769441"/>
          </a:xfrm>
          <a:prstGeom prst="rect">
            <a:avLst/>
          </a:prstGeom>
          <a:noFill/>
        </p:spPr>
        <p:txBody>
          <a:bodyPr wrap="square" rtlCol="0">
            <a:spAutoFit/>
          </a:bodyPr>
          <a:lstStyle/>
          <a:p>
            <a:pPr algn="ctr"/>
            <a:r>
              <a:rPr lang="nl-NL" sz="4400" b="1" dirty="0"/>
              <a:t>Fasen van de ontwerpcyclus</a:t>
            </a:r>
            <a:endParaRPr lang="nl-NL" sz="4400"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69" y="1412776"/>
            <a:ext cx="3627840" cy="2320306"/>
          </a:xfrm>
          <a:prstGeom prst="rect">
            <a:avLst/>
          </a:prstGeom>
        </p:spPr>
      </p:pic>
      <p:sp>
        <p:nvSpPr>
          <p:cNvPr id="3" name="Tekstvak 2"/>
          <p:cNvSpPr txBox="1"/>
          <p:nvPr/>
        </p:nvSpPr>
        <p:spPr>
          <a:xfrm>
            <a:off x="323528" y="4077072"/>
            <a:ext cx="4212468" cy="2000548"/>
          </a:xfrm>
          <a:prstGeom prst="rect">
            <a:avLst/>
          </a:prstGeom>
          <a:noFill/>
        </p:spPr>
        <p:txBody>
          <a:bodyPr wrap="square" rtlCol="0">
            <a:spAutoFit/>
          </a:bodyPr>
          <a:lstStyle/>
          <a:p>
            <a:r>
              <a:rPr lang="nl-NL" sz="2400" b="1" dirty="0"/>
              <a:t>Fase 5: Ontwerp realiseren</a:t>
            </a:r>
          </a:p>
          <a:p>
            <a:r>
              <a:rPr lang="nl-NL" sz="2000" dirty="0"/>
              <a:t>Het ontwerp moet natuurlijk nog gebouwd worden. Als het voorwerk goed gedaan is, kan je redelijk efficiënt werken. Het ontwerp is immers goed doordacht.</a:t>
            </a:r>
          </a:p>
        </p:txBody>
      </p:sp>
      <p:sp>
        <p:nvSpPr>
          <p:cNvPr id="6" name="Tekstvak 5"/>
          <p:cNvSpPr txBox="1"/>
          <p:nvPr/>
        </p:nvSpPr>
        <p:spPr>
          <a:xfrm>
            <a:off x="4535996" y="1378591"/>
            <a:ext cx="4140460" cy="4524315"/>
          </a:xfrm>
          <a:prstGeom prst="rect">
            <a:avLst/>
          </a:prstGeom>
          <a:noFill/>
        </p:spPr>
        <p:txBody>
          <a:bodyPr wrap="square" rtlCol="0">
            <a:spAutoFit/>
          </a:bodyPr>
          <a:lstStyle/>
          <a:p>
            <a:r>
              <a:rPr lang="nl-NL" sz="2400" b="1" dirty="0"/>
              <a:t>Fase 6: Productontwerp evalueren en testen.</a:t>
            </a:r>
          </a:p>
          <a:p>
            <a:r>
              <a:rPr lang="nl-NL" sz="2000" dirty="0"/>
              <a:t>Hier wordt getest of het ontwerp ook doet waar je het voor ontworpen is. Voldoet het aan de eisen die vooraf gesteld zijn? Zet de voor- en nadelen van je ontwerp op een rij. Onderdeel van het evalueren vormt ook het nagaan of de tijdsplanning klopte en of eventuele samenwerking met derden naar wens verliep en de taken goed verdeeld waren. Het product en de evaluatie worden vervolgens gepresenteerd.</a:t>
            </a:r>
          </a:p>
        </p:txBody>
      </p:sp>
    </p:spTree>
    <p:extLst>
      <p:ext uri="{BB962C8B-B14F-4D97-AF65-F5344CB8AC3E}">
        <p14:creationId xmlns:p14="http://schemas.microsoft.com/office/powerpoint/2010/main" val="3605864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Rechthoek 1"/>
          <p:cNvSpPr/>
          <p:nvPr/>
        </p:nvSpPr>
        <p:spPr>
          <a:xfrm>
            <a:off x="611560" y="692696"/>
            <a:ext cx="8280920" cy="2677656"/>
          </a:xfrm>
          <a:prstGeom prst="rect">
            <a:avLst/>
          </a:prstGeom>
        </p:spPr>
        <p:txBody>
          <a:bodyPr wrap="square">
            <a:spAutoFit/>
          </a:bodyPr>
          <a:lstStyle/>
          <a:p>
            <a:pPr algn="ctr"/>
            <a:r>
              <a:rPr lang="nl-NL" sz="2800" b="1" dirty="0" err="1"/>
              <a:t>Oreo</a:t>
            </a:r>
            <a:r>
              <a:rPr lang="nl-NL" sz="2800" b="1" dirty="0"/>
              <a:t> en cream separator door David </a:t>
            </a:r>
            <a:r>
              <a:rPr lang="nl-NL" sz="2800" b="1" dirty="0" err="1"/>
              <a:t>Neevel</a:t>
            </a:r>
            <a:endParaRPr lang="nl-NL" sz="2800" b="1" dirty="0"/>
          </a:p>
          <a:p>
            <a:pPr algn="ctr"/>
            <a:endParaRPr lang="nl-NL" sz="2800" b="1" dirty="0"/>
          </a:p>
          <a:p>
            <a:pPr algn="ctr"/>
            <a:endParaRPr lang="nl-NL" sz="2800" b="1" dirty="0"/>
          </a:p>
          <a:p>
            <a:pPr algn="ctr"/>
            <a:r>
              <a:rPr lang="nl-NL" sz="2800" dirty="0">
                <a:hlinkClick r:id="rId2"/>
              </a:rPr>
              <a:t>https://www.youtube.com/watch?v=zp4Nq6LJvV4</a:t>
            </a:r>
            <a:endParaRPr lang="nl-NL" sz="2800" dirty="0"/>
          </a:p>
          <a:p>
            <a:pPr algn="ctr"/>
            <a:endParaRPr lang="nl-NL" sz="2800" b="1" dirty="0"/>
          </a:p>
          <a:p>
            <a:pPr algn="ctr"/>
            <a:endParaRPr lang="nl-NL" sz="2800" dirty="0"/>
          </a:p>
        </p:txBody>
      </p:sp>
    </p:spTree>
    <p:extLst>
      <p:ext uri="{BB962C8B-B14F-4D97-AF65-F5344CB8AC3E}">
        <p14:creationId xmlns:p14="http://schemas.microsoft.com/office/powerpoint/2010/main" val="132684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ekstvak 1"/>
          <p:cNvSpPr txBox="1"/>
          <p:nvPr/>
        </p:nvSpPr>
        <p:spPr>
          <a:xfrm>
            <a:off x="354385" y="510560"/>
            <a:ext cx="8424936" cy="523220"/>
          </a:xfrm>
          <a:prstGeom prst="rect">
            <a:avLst/>
          </a:prstGeom>
          <a:noFill/>
        </p:spPr>
        <p:txBody>
          <a:bodyPr wrap="square" rtlCol="0">
            <a:spAutoFit/>
          </a:bodyPr>
          <a:lstStyle/>
          <a:p>
            <a:pPr algn="ctr"/>
            <a:r>
              <a:rPr lang="nl-NL" sz="2800" b="1" dirty="0"/>
              <a:t>Opdracht 166: </a:t>
            </a:r>
            <a:r>
              <a:rPr lang="nl-NL" sz="2800" b="1" dirty="0" err="1"/>
              <a:t>Factsheet</a:t>
            </a:r>
            <a:r>
              <a:rPr lang="nl-NL" sz="2800" dirty="0"/>
              <a:t> </a:t>
            </a: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70" y="1005382"/>
            <a:ext cx="8080151" cy="5878310"/>
          </a:xfrm>
          <a:prstGeom prst="rect">
            <a:avLst/>
          </a:prstGeom>
        </p:spPr>
      </p:pic>
    </p:spTree>
    <p:extLst>
      <p:ext uri="{BB962C8B-B14F-4D97-AF65-F5344CB8AC3E}">
        <p14:creationId xmlns:p14="http://schemas.microsoft.com/office/powerpoint/2010/main" val="4236248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ekstvak 1"/>
          <p:cNvSpPr txBox="1"/>
          <p:nvPr/>
        </p:nvSpPr>
        <p:spPr>
          <a:xfrm>
            <a:off x="354385" y="510560"/>
            <a:ext cx="8424936" cy="523220"/>
          </a:xfrm>
          <a:prstGeom prst="rect">
            <a:avLst/>
          </a:prstGeom>
          <a:noFill/>
        </p:spPr>
        <p:txBody>
          <a:bodyPr wrap="square" rtlCol="0">
            <a:spAutoFit/>
          </a:bodyPr>
          <a:lstStyle/>
          <a:p>
            <a:pPr algn="ctr"/>
            <a:r>
              <a:rPr lang="nl-NL" sz="2800" b="1" dirty="0"/>
              <a:t>Opdracht 166: </a:t>
            </a:r>
            <a:r>
              <a:rPr lang="nl-NL" sz="2800" b="1" dirty="0" err="1"/>
              <a:t>Factsheet</a:t>
            </a:r>
            <a:r>
              <a:rPr lang="nl-NL" sz="2800" dirty="0"/>
              <a:t> </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209960"/>
            <a:ext cx="7596336" cy="5485503"/>
          </a:xfrm>
          <a:prstGeom prst="rect">
            <a:avLst/>
          </a:prstGeom>
        </p:spPr>
      </p:pic>
    </p:spTree>
    <p:extLst>
      <p:ext uri="{BB962C8B-B14F-4D97-AF65-F5344CB8AC3E}">
        <p14:creationId xmlns:p14="http://schemas.microsoft.com/office/powerpoint/2010/main" val="76767937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341</Words>
  <Application>Microsoft Office PowerPoint</Application>
  <PresentationFormat>Diavoorstelling (4:3)</PresentationFormat>
  <Paragraphs>39</Paragraphs>
  <Slides>10</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Lappie</dc:creator>
  <cp:lastModifiedBy>Wagner, H.</cp:lastModifiedBy>
  <cp:revision>33</cp:revision>
  <dcterms:created xsi:type="dcterms:W3CDTF">2013-11-18T23:12:02Z</dcterms:created>
  <dcterms:modified xsi:type="dcterms:W3CDTF">2019-06-04T22:11:52Z</dcterms:modified>
</cp:coreProperties>
</file>